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63" r:id="rId6"/>
    <p:sldId id="265" r:id="rId7"/>
    <p:sldId id="264" r:id="rId8"/>
    <p:sldId id="261" r:id="rId9"/>
    <p:sldId id="267" r:id="rId10"/>
    <p:sldId id="262" r:id="rId11"/>
    <p:sldId id="266"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3" autoAdjust="0"/>
    <p:restoredTop sz="94660"/>
  </p:normalViewPr>
  <p:slideViewPr>
    <p:cSldViewPr snapToGrid="0">
      <p:cViewPr varScale="1">
        <p:scale>
          <a:sx n="60" d="100"/>
          <a:sy n="60" d="100"/>
        </p:scale>
        <p:origin x="52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6/5/2023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6/5/2023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6/5/2023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6/5/2023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6/5/2023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84FD3-681C-4755-AEC1-B0B4E2802881}"/>
              </a:ext>
            </a:extLst>
          </p:cNvPr>
          <p:cNvSpPr>
            <a:spLocks noGrp="1"/>
          </p:cNvSpPr>
          <p:nvPr>
            <p:ph type="ctrTitle"/>
          </p:nvPr>
        </p:nvSpPr>
        <p:spPr/>
        <p:txBody>
          <a:bodyPr/>
          <a:lstStyle/>
          <a:p>
            <a:r>
              <a:rPr lang="en-US" dirty="0"/>
              <a:t>Audio recording of special education 1ep, evaluation and section 504 meetings</a:t>
            </a:r>
          </a:p>
        </p:txBody>
      </p:sp>
      <p:sp>
        <p:nvSpPr>
          <p:cNvPr id="3" name="Subtitle 2">
            <a:extLst>
              <a:ext uri="{FF2B5EF4-FFF2-40B4-BE49-F238E27FC236}">
                <a16:creationId xmlns:a16="http://schemas.microsoft.com/office/drawing/2014/main" id="{1394A87F-BBAB-4D3A-99F6-ED7B2680DFEB}"/>
              </a:ext>
            </a:extLst>
          </p:cNvPr>
          <p:cNvSpPr>
            <a:spLocks noGrp="1"/>
          </p:cNvSpPr>
          <p:nvPr>
            <p:ph type="subTitle" idx="1"/>
          </p:nvPr>
        </p:nvSpPr>
        <p:spPr/>
        <p:txBody>
          <a:bodyPr/>
          <a:lstStyle/>
          <a:p>
            <a:r>
              <a:rPr lang="en-US" dirty="0"/>
              <a:t>What do teachers need to know?</a:t>
            </a:r>
          </a:p>
        </p:txBody>
      </p:sp>
    </p:spTree>
    <p:extLst>
      <p:ext uri="{BB962C8B-B14F-4D97-AF65-F5344CB8AC3E}">
        <p14:creationId xmlns:p14="http://schemas.microsoft.com/office/powerpoint/2010/main" val="2569326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31E12-C18E-48AC-B774-A2E9E93827E1}"/>
              </a:ext>
            </a:extLst>
          </p:cNvPr>
          <p:cNvSpPr>
            <a:spLocks noGrp="1"/>
          </p:cNvSpPr>
          <p:nvPr>
            <p:ph type="title"/>
          </p:nvPr>
        </p:nvSpPr>
        <p:spPr/>
        <p:txBody>
          <a:bodyPr/>
          <a:lstStyle/>
          <a:p>
            <a:r>
              <a:rPr lang="en-US" dirty="0"/>
              <a:t>Frequently Asked Questions</a:t>
            </a:r>
          </a:p>
        </p:txBody>
      </p:sp>
      <p:sp>
        <p:nvSpPr>
          <p:cNvPr id="3" name="Content Placeholder 2">
            <a:extLst>
              <a:ext uri="{FF2B5EF4-FFF2-40B4-BE49-F238E27FC236}">
                <a16:creationId xmlns:a16="http://schemas.microsoft.com/office/drawing/2014/main" id="{E8A1CDC0-D43A-41B6-9175-6F035632C808}"/>
              </a:ext>
            </a:extLst>
          </p:cNvPr>
          <p:cNvSpPr>
            <a:spLocks noGrp="1"/>
          </p:cNvSpPr>
          <p:nvPr>
            <p:ph idx="1"/>
          </p:nvPr>
        </p:nvSpPr>
        <p:spPr>
          <a:xfrm>
            <a:off x="581192" y="2105637"/>
            <a:ext cx="11029615" cy="4348172"/>
          </a:xfrm>
        </p:spPr>
        <p:txBody>
          <a:bodyPr>
            <a:normAutofit/>
          </a:bodyPr>
          <a:lstStyle/>
          <a:p>
            <a:r>
              <a:rPr lang="en-US" sz="1600" b="1" i="1" dirty="0">
                <a:solidFill>
                  <a:srgbClr val="000000"/>
                </a:solidFill>
                <a:effectLst/>
                <a:latin typeface="+mj-lt"/>
              </a:rPr>
              <a:t>If the parent/guardian/18-year-old student does not notify a CPS team member they plan to audio record within the 24-hour timeline, will the 504, IEP and/or Special Education Evaluation Meeting be rescheduled?</a:t>
            </a:r>
          </a:p>
          <a:p>
            <a:pPr lvl="1"/>
            <a:r>
              <a:rPr lang="en-US" sz="1400" b="0" i="0" dirty="0">
                <a:solidFill>
                  <a:srgbClr val="000000"/>
                </a:solidFill>
                <a:effectLst/>
                <a:latin typeface="+mj-lt"/>
              </a:rPr>
              <a:t>It depends.  The district will make every effort to obtain the technology for the district to record unless the guardian has already been given two written notices of the meeting and Section 504 or IDEA timelines require the meeting to be held.</a:t>
            </a:r>
          </a:p>
          <a:p>
            <a:r>
              <a:rPr lang="en-US" sz="1600" b="1" i="1" dirty="0">
                <a:solidFill>
                  <a:schemeClr val="tx1"/>
                </a:solidFill>
              </a:rPr>
              <a:t>If the guardian/18-year-old student decides before the meeting not to record, will the district record?</a:t>
            </a:r>
            <a:endParaRPr lang="en-US" sz="1600" i="1" dirty="0">
              <a:solidFill>
                <a:schemeClr val="tx1"/>
              </a:solidFill>
            </a:endParaRPr>
          </a:p>
          <a:p>
            <a:pPr lvl="1"/>
            <a:r>
              <a:rPr lang="en-US" sz="1400" dirty="0"/>
              <a:t>No, the district will only record the meeting if the guardian or 18-year-old student chooses to record.</a:t>
            </a:r>
          </a:p>
          <a:p>
            <a:r>
              <a:rPr lang="en-US" sz="1600" b="1" i="1" dirty="0">
                <a:solidFill>
                  <a:schemeClr val="tx1"/>
                </a:solidFill>
              </a:rPr>
              <a:t>Can a CPS employee invited to the meeting be excused from attending if they do not want to be audio recorded?</a:t>
            </a:r>
          </a:p>
          <a:p>
            <a:pPr lvl="1"/>
            <a:r>
              <a:rPr lang="en-US" sz="1400" dirty="0"/>
              <a:t>No, given this is adheres to board policy, all staff would be expected to follow this policy.</a:t>
            </a:r>
          </a:p>
          <a:p>
            <a:r>
              <a:rPr lang="en-US" sz="1600" b="1" i="1" dirty="0">
                <a:solidFill>
                  <a:schemeClr val="tx1"/>
                </a:solidFill>
              </a:rPr>
              <a:t>How should it be handled if there is a reason to discontinue the meeting?</a:t>
            </a:r>
          </a:p>
          <a:p>
            <a:pPr lvl="1"/>
            <a:r>
              <a:rPr lang="en-US" sz="1400" dirty="0"/>
              <a:t>Proceed with discontinuing as you normally would and stop the recording device after all conversations regarding the 504/IEP/Evaluation have concluded.  The audio recording will still be maintained as part of the child’s educational record as will the recording from the continuation meeting when the team is reconvened to finalize the document.</a:t>
            </a:r>
          </a:p>
        </p:txBody>
      </p:sp>
    </p:spTree>
    <p:extLst>
      <p:ext uri="{BB962C8B-B14F-4D97-AF65-F5344CB8AC3E}">
        <p14:creationId xmlns:p14="http://schemas.microsoft.com/office/powerpoint/2010/main" val="16435659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31E12-C18E-48AC-B774-A2E9E93827E1}"/>
              </a:ext>
            </a:extLst>
          </p:cNvPr>
          <p:cNvSpPr>
            <a:spLocks noGrp="1"/>
          </p:cNvSpPr>
          <p:nvPr>
            <p:ph type="title"/>
          </p:nvPr>
        </p:nvSpPr>
        <p:spPr/>
        <p:txBody>
          <a:bodyPr/>
          <a:lstStyle/>
          <a:p>
            <a:r>
              <a:rPr lang="en-US" dirty="0"/>
              <a:t>FAQ - continued</a:t>
            </a:r>
          </a:p>
        </p:txBody>
      </p:sp>
      <p:sp>
        <p:nvSpPr>
          <p:cNvPr id="3" name="Content Placeholder 2">
            <a:extLst>
              <a:ext uri="{FF2B5EF4-FFF2-40B4-BE49-F238E27FC236}">
                <a16:creationId xmlns:a16="http://schemas.microsoft.com/office/drawing/2014/main" id="{E8A1CDC0-D43A-41B6-9175-6F035632C808}"/>
              </a:ext>
            </a:extLst>
          </p:cNvPr>
          <p:cNvSpPr>
            <a:spLocks noGrp="1"/>
          </p:cNvSpPr>
          <p:nvPr>
            <p:ph idx="1"/>
          </p:nvPr>
        </p:nvSpPr>
        <p:spPr>
          <a:xfrm>
            <a:off x="581192" y="2199861"/>
            <a:ext cx="11029615" cy="4245909"/>
          </a:xfrm>
        </p:spPr>
        <p:txBody>
          <a:bodyPr>
            <a:normAutofit/>
          </a:bodyPr>
          <a:lstStyle/>
          <a:p>
            <a:pPr marL="0" indent="0">
              <a:buNone/>
            </a:pPr>
            <a:endParaRPr lang="en-US" b="1" dirty="0"/>
          </a:p>
          <a:p>
            <a:r>
              <a:rPr lang="en-US" sz="1600" b="1" i="1" dirty="0"/>
              <a:t>Can the district choose to record when a parent does not want to record?</a:t>
            </a:r>
          </a:p>
          <a:p>
            <a:pPr lvl="1"/>
            <a:r>
              <a:rPr lang="en-US" dirty="0"/>
              <a:t>No, the meeting would not be recorded.</a:t>
            </a:r>
          </a:p>
          <a:p>
            <a:r>
              <a:rPr lang="en-US" sz="1600" b="1" i="1" dirty="0"/>
              <a:t>Will the district record for the parent if the parent does not have a recording device?</a:t>
            </a:r>
          </a:p>
          <a:p>
            <a:pPr lvl="1"/>
            <a:r>
              <a:rPr lang="en-US" dirty="0"/>
              <a:t>Yes, the district will record the meeting for the parent.  The district will provide a location for the parent to access/listen to the recording at Aslin.</a:t>
            </a:r>
          </a:p>
          <a:p>
            <a:r>
              <a:rPr lang="en-US" sz="1600" b="1" i="1" dirty="0"/>
              <a:t>Will CPS staff be required to listen to the audio recording post meeting?</a:t>
            </a:r>
          </a:p>
          <a:p>
            <a:pPr lvl="1"/>
            <a:r>
              <a:rPr lang="en-US" dirty="0"/>
              <a:t>No, however, the recording will be available for CPS staff on a need-to-know basis.</a:t>
            </a:r>
          </a:p>
          <a:p>
            <a:r>
              <a:rPr lang="en-US" sz="1600" b="1" i="1" dirty="0"/>
              <a:t>Can the guardian record other school related meetings such as Parent Teacher Conferences, Discipline Meetings, etc.?</a:t>
            </a:r>
          </a:p>
          <a:p>
            <a:pPr lvl="1"/>
            <a:r>
              <a:rPr lang="en-US" dirty="0"/>
              <a:t>No, unless the purpose of the meeting is a 504, IEP and/or Special Education Meeting, CPS board policy KKB prohibits such recordings.</a:t>
            </a:r>
          </a:p>
          <a:p>
            <a:pPr marL="0" indent="0">
              <a:buNone/>
            </a:pPr>
            <a:endParaRPr lang="en-US" dirty="0"/>
          </a:p>
          <a:p>
            <a:endParaRPr lang="en-US" dirty="0"/>
          </a:p>
        </p:txBody>
      </p:sp>
    </p:spTree>
    <p:extLst>
      <p:ext uri="{BB962C8B-B14F-4D97-AF65-F5344CB8AC3E}">
        <p14:creationId xmlns:p14="http://schemas.microsoft.com/office/powerpoint/2010/main" val="6122474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519D0-5F3D-4DDB-A6B4-5BB74D4C033B}"/>
              </a:ext>
            </a:extLst>
          </p:cNvPr>
          <p:cNvSpPr>
            <a:spLocks noGrp="1"/>
          </p:cNvSpPr>
          <p:nvPr>
            <p:ph type="title"/>
          </p:nvPr>
        </p:nvSpPr>
        <p:spPr/>
        <p:txBody>
          <a:bodyPr/>
          <a:lstStyle/>
          <a:p>
            <a:r>
              <a:rPr lang="en-US" dirty="0"/>
              <a:t>procedure for guardian to notify district of plan to audio record</a:t>
            </a:r>
          </a:p>
        </p:txBody>
      </p:sp>
      <p:sp>
        <p:nvSpPr>
          <p:cNvPr id="3" name="Content Placeholder 2">
            <a:extLst>
              <a:ext uri="{FF2B5EF4-FFF2-40B4-BE49-F238E27FC236}">
                <a16:creationId xmlns:a16="http://schemas.microsoft.com/office/drawing/2014/main" id="{EA94F266-4BD0-4EC8-B250-9D1ADCA08E3C}"/>
              </a:ext>
            </a:extLst>
          </p:cNvPr>
          <p:cNvSpPr>
            <a:spLocks noGrp="1"/>
          </p:cNvSpPr>
          <p:nvPr>
            <p:ph idx="1"/>
          </p:nvPr>
        </p:nvSpPr>
        <p:spPr>
          <a:xfrm>
            <a:off x="581192" y="2180497"/>
            <a:ext cx="11029615" cy="1248504"/>
          </a:xfrm>
        </p:spPr>
        <p:txBody>
          <a:bodyPr>
            <a:normAutofit/>
          </a:bodyPr>
          <a:lstStyle/>
          <a:p>
            <a:r>
              <a:rPr lang="en-US" dirty="0"/>
              <a:t>Parent/Guardian/18-Year-Old student notifies school team of plan to audio record within 24 hours of the scheduled IDEA or 504 meeting.</a:t>
            </a:r>
          </a:p>
        </p:txBody>
      </p:sp>
    </p:spTree>
    <p:extLst>
      <p:ext uri="{BB962C8B-B14F-4D97-AF65-F5344CB8AC3E}">
        <p14:creationId xmlns:p14="http://schemas.microsoft.com/office/powerpoint/2010/main" val="2420565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B39BB-2042-4FF9-80F3-FC0BE2261158}"/>
              </a:ext>
            </a:extLst>
          </p:cNvPr>
          <p:cNvSpPr>
            <a:spLocks noGrp="1"/>
          </p:cNvSpPr>
          <p:nvPr>
            <p:ph type="title"/>
          </p:nvPr>
        </p:nvSpPr>
        <p:spPr/>
        <p:txBody>
          <a:bodyPr/>
          <a:lstStyle/>
          <a:p>
            <a:r>
              <a:rPr lang="en-US" dirty="0"/>
              <a:t>Planning for the meeting</a:t>
            </a:r>
          </a:p>
        </p:txBody>
      </p:sp>
      <p:sp>
        <p:nvSpPr>
          <p:cNvPr id="3" name="Content Placeholder 2">
            <a:extLst>
              <a:ext uri="{FF2B5EF4-FFF2-40B4-BE49-F238E27FC236}">
                <a16:creationId xmlns:a16="http://schemas.microsoft.com/office/drawing/2014/main" id="{2C7576B0-D1C1-4851-87B9-9B15CDFCE366}"/>
              </a:ext>
            </a:extLst>
          </p:cNvPr>
          <p:cNvSpPr>
            <a:spLocks noGrp="1"/>
          </p:cNvSpPr>
          <p:nvPr>
            <p:ph idx="1"/>
          </p:nvPr>
        </p:nvSpPr>
        <p:spPr>
          <a:xfrm>
            <a:off x="581192" y="2180496"/>
            <a:ext cx="11029615" cy="4142843"/>
          </a:xfrm>
        </p:spPr>
        <p:txBody>
          <a:bodyPr/>
          <a:lstStyle/>
          <a:p>
            <a:r>
              <a:rPr lang="en-US" dirty="0">
                <a:solidFill>
                  <a:schemeClr val="tx1"/>
                </a:solidFill>
              </a:rPr>
              <a:t>Obtain digital recorder from building department chair, or designated building staff member, assigned to keep the recorder.</a:t>
            </a:r>
          </a:p>
          <a:p>
            <a:r>
              <a:rPr lang="en-US" dirty="0">
                <a:solidFill>
                  <a:schemeClr val="tx1"/>
                </a:solidFill>
              </a:rPr>
              <a:t>Ensure digital recorder is sufficiently charged.  Additional AAA batteries can be requested from the Special Services Office (Doreen Grubicy) when needed.</a:t>
            </a:r>
          </a:p>
          <a:p>
            <a:r>
              <a:rPr lang="en-US" sz="1800" dirty="0">
                <a:solidFill>
                  <a:srgbClr val="000000"/>
                </a:solidFill>
                <a:effectLst/>
                <a:latin typeface="Calibri" panose="020F0502020204030204" pitchFamily="34" charset="0"/>
                <a:ea typeface="Calibri" panose="020F0502020204030204" pitchFamily="34" charset="0"/>
                <a:cs typeface="Courier New" panose="02070309020205020404" pitchFamily="49" charset="0"/>
              </a:rPr>
              <a:t>Make sure someone is prepared to read the script at the start of the meeting. This is usually the LEA.</a:t>
            </a:r>
          </a:p>
          <a:p>
            <a:endParaRPr lang="en-US" dirty="0">
              <a:solidFill>
                <a:srgbClr val="000000"/>
              </a:solidFill>
              <a:latin typeface="Calibri" panose="020F0502020204030204" pitchFamily="34" charset="0"/>
              <a:cs typeface="Courier New" panose="02070309020205020404" pitchFamily="49" charset="0"/>
            </a:endParaRPr>
          </a:p>
          <a:p>
            <a:endParaRPr lang="en-US" dirty="0"/>
          </a:p>
          <a:p>
            <a:endParaRPr lang="en-US" dirty="0"/>
          </a:p>
          <a:p>
            <a:endParaRPr lang="en-US" dirty="0"/>
          </a:p>
          <a:p>
            <a:pPr marL="0" indent="0">
              <a:buNone/>
            </a:pPr>
            <a:endParaRPr lang="en-US" dirty="0"/>
          </a:p>
        </p:txBody>
      </p:sp>
      <p:pic>
        <p:nvPicPr>
          <p:cNvPr id="5" name="Picture 4" descr="A picture containing electronics, monitor, table, black&#10;&#10;Description automatically generated">
            <a:extLst>
              <a:ext uri="{FF2B5EF4-FFF2-40B4-BE49-F238E27FC236}">
                <a16:creationId xmlns:a16="http://schemas.microsoft.com/office/drawing/2014/main" id="{299B24CF-FBD1-4C47-AE8C-908409E72C66}"/>
              </a:ext>
            </a:extLst>
          </p:cNvPr>
          <p:cNvPicPr>
            <a:picLocks noChangeAspect="1"/>
          </p:cNvPicPr>
          <p:nvPr/>
        </p:nvPicPr>
        <p:blipFill>
          <a:blip r:embed="rId2"/>
          <a:stretch>
            <a:fillRect/>
          </a:stretch>
        </p:blipFill>
        <p:spPr>
          <a:xfrm rot="5400000">
            <a:off x="4822715" y="4544090"/>
            <a:ext cx="2546569" cy="1909927"/>
          </a:xfrm>
          <a:prstGeom prst="rect">
            <a:avLst/>
          </a:prstGeom>
        </p:spPr>
      </p:pic>
      <p:cxnSp>
        <p:nvCxnSpPr>
          <p:cNvPr id="7" name="Straight Arrow Connector 6">
            <a:extLst>
              <a:ext uri="{FF2B5EF4-FFF2-40B4-BE49-F238E27FC236}">
                <a16:creationId xmlns:a16="http://schemas.microsoft.com/office/drawing/2014/main" id="{06320AB0-CF33-403A-AAE7-9DACD2FFD3EE}"/>
              </a:ext>
            </a:extLst>
          </p:cNvPr>
          <p:cNvCxnSpPr>
            <a:cxnSpLocks/>
          </p:cNvCxnSpPr>
          <p:nvPr/>
        </p:nvCxnSpPr>
        <p:spPr>
          <a:xfrm flipH="1">
            <a:off x="6435834" y="4508590"/>
            <a:ext cx="862208" cy="54517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7193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F0D8B-D817-4F62-8BF0-DFA17AED0488}"/>
              </a:ext>
            </a:extLst>
          </p:cNvPr>
          <p:cNvSpPr>
            <a:spLocks noGrp="1"/>
          </p:cNvSpPr>
          <p:nvPr>
            <p:ph type="title"/>
          </p:nvPr>
        </p:nvSpPr>
        <p:spPr/>
        <p:txBody>
          <a:bodyPr/>
          <a:lstStyle/>
          <a:p>
            <a:r>
              <a:rPr lang="en-US" dirty="0"/>
              <a:t>At the meeting – Tips to run an effective &amp; collaborative meeting</a:t>
            </a:r>
          </a:p>
        </p:txBody>
      </p:sp>
      <p:sp>
        <p:nvSpPr>
          <p:cNvPr id="3" name="Content Placeholder 2">
            <a:extLst>
              <a:ext uri="{FF2B5EF4-FFF2-40B4-BE49-F238E27FC236}">
                <a16:creationId xmlns:a16="http://schemas.microsoft.com/office/drawing/2014/main" id="{330D8B88-E0DE-4CDC-A44B-CBA7D1F35D73}"/>
              </a:ext>
            </a:extLst>
          </p:cNvPr>
          <p:cNvSpPr>
            <a:spLocks noGrp="1"/>
          </p:cNvSpPr>
          <p:nvPr>
            <p:ph idx="1"/>
          </p:nvPr>
        </p:nvSpPr>
        <p:spPr>
          <a:xfrm>
            <a:off x="581192" y="2292626"/>
            <a:ext cx="11029615" cy="3485322"/>
          </a:xfrm>
        </p:spPr>
        <p:txBody>
          <a:bodyPr>
            <a:normAutofit/>
          </a:bodyPr>
          <a:lstStyle/>
          <a:p>
            <a:r>
              <a:rPr lang="en-US" dirty="0"/>
              <a:t>Keep positive mindset!  Remember all parties at the meeting only want what’s best for the student.  </a:t>
            </a:r>
          </a:p>
          <a:p>
            <a:r>
              <a:rPr lang="en-US" dirty="0"/>
              <a:t>Be confident in your professional abilities.  You know your area of content!</a:t>
            </a:r>
          </a:p>
          <a:p>
            <a:r>
              <a:rPr lang="en-US" dirty="0"/>
              <a:t>Come prepared for the meeting.</a:t>
            </a:r>
          </a:p>
          <a:p>
            <a:r>
              <a:rPr lang="en-US" dirty="0"/>
              <a:t>Respect the input of all parties and professionally address differences of opinion.</a:t>
            </a:r>
          </a:p>
          <a:p>
            <a:r>
              <a:rPr lang="en-US" dirty="0"/>
              <a:t>Use parent friendly language and take the time to ensure understanding and opportunity for meaningful parental participation.</a:t>
            </a:r>
          </a:p>
        </p:txBody>
      </p:sp>
    </p:spTree>
    <p:extLst>
      <p:ext uri="{BB962C8B-B14F-4D97-AF65-F5344CB8AC3E}">
        <p14:creationId xmlns:p14="http://schemas.microsoft.com/office/powerpoint/2010/main" val="2381755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41836-1D7A-4337-A876-A5EE495638E1}"/>
              </a:ext>
            </a:extLst>
          </p:cNvPr>
          <p:cNvSpPr>
            <a:spLocks noGrp="1"/>
          </p:cNvSpPr>
          <p:nvPr>
            <p:ph type="title"/>
          </p:nvPr>
        </p:nvSpPr>
        <p:spPr/>
        <p:txBody>
          <a:bodyPr/>
          <a:lstStyle/>
          <a:p>
            <a:r>
              <a:rPr lang="en-US" dirty="0"/>
              <a:t>At the meeting – steps to Record &amp; begin meeting</a:t>
            </a:r>
          </a:p>
        </p:txBody>
      </p:sp>
      <p:sp>
        <p:nvSpPr>
          <p:cNvPr id="3" name="Content Placeholder 2">
            <a:extLst>
              <a:ext uri="{FF2B5EF4-FFF2-40B4-BE49-F238E27FC236}">
                <a16:creationId xmlns:a16="http://schemas.microsoft.com/office/drawing/2014/main" id="{2193FB7D-6966-479E-90F4-9AE115A44A72}"/>
              </a:ext>
            </a:extLst>
          </p:cNvPr>
          <p:cNvSpPr>
            <a:spLocks noGrp="1"/>
          </p:cNvSpPr>
          <p:nvPr>
            <p:ph idx="1"/>
          </p:nvPr>
        </p:nvSpPr>
        <p:spPr>
          <a:xfrm>
            <a:off x="581192" y="2067339"/>
            <a:ext cx="11029615" cy="4545496"/>
          </a:xfrm>
        </p:spPr>
        <p:txBody>
          <a:bodyPr>
            <a:normAutofit/>
          </a:bodyPr>
          <a:lstStyle/>
          <a:p>
            <a:r>
              <a:rPr lang="en-US" dirty="0"/>
              <a:t>Turn on the recording device by holding down the power switch on side of recorder. (Image 1)</a:t>
            </a:r>
          </a:p>
          <a:p>
            <a:r>
              <a:rPr lang="en-US" dirty="0"/>
              <a:t>Increase the volume to full power [30] by pressing the top button on the other side of the recorder (Image 2). </a:t>
            </a:r>
          </a:p>
          <a:p>
            <a:r>
              <a:rPr lang="en-US" dirty="0"/>
              <a:t>Place the recording device in the center of the table (in person) or near the computer (via zoom).</a:t>
            </a:r>
          </a:p>
          <a:p>
            <a:r>
              <a:rPr lang="en-US" dirty="0"/>
              <a:t>Press the REC/PAUSE button to begin recording (Image 3).</a:t>
            </a:r>
          </a:p>
          <a:p>
            <a:pPr marL="0" indent="0">
              <a:buNone/>
            </a:pPr>
            <a:r>
              <a:rPr lang="en-US" dirty="0"/>
              <a:t>					  Image 1				Image 2			  Image 3</a:t>
            </a:r>
          </a:p>
          <a:p>
            <a:endParaRPr lang="en-US" dirty="0"/>
          </a:p>
          <a:p>
            <a:endParaRPr lang="en-US" dirty="0"/>
          </a:p>
          <a:p>
            <a:endParaRPr lang="en-US" dirty="0"/>
          </a:p>
          <a:p>
            <a:endParaRPr lang="en-US" dirty="0"/>
          </a:p>
          <a:p>
            <a:endParaRPr lang="en-US" dirty="0"/>
          </a:p>
          <a:p>
            <a:endParaRPr lang="en-US" dirty="0"/>
          </a:p>
          <a:p>
            <a:endParaRPr lang="en-US" dirty="0"/>
          </a:p>
        </p:txBody>
      </p:sp>
      <p:pic>
        <p:nvPicPr>
          <p:cNvPr id="4" name="Picture 3" descr="A picture containing electronics, monitor, table, black&#10;&#10;Description automatically generated">
            <a:extLst>
              <a:ext uri="{FF2B5EF4-FFF2-40B4-BE49-F238E27FC236}">
                <a16:creationId xmlns:a16="http://schemas.microsoft.com/office/drawing/2014/main" id="{311D31B6-5D1B-47EE-AB49-53848C54285B}"/>
              </a:ext>
            </a:extLst>
          </p:cNvPr>
          <p:cNvPicPr>
            <a:picLocks noChangeAspect="1"/>
          </p:cNvPicPr>
          <p:nvPr/>
        </p:nvPicPr>
        <p:blipFill>
          <a:blip r:embed="rId2"/>
          <a:stretch>
            <a:fillRect/>
          </a:stretch>
        </p:blipFill>
        <p:spPr>
          <a:xfrm rot="5400000">
            <a:off x="6535637" y="4330393"/>
            <a:ext cx="2214881" cy="1661161"/>
          </a:xfrm>
          <a:prstGeom prst="rect">
            <a:avLst/>
          </a:prstGeom>
        </p:spPr>
      </p:pic>
      <p:cxnSp>
        <p:nvCxnSpPr>
          <p:cNvPr id="5" name="Straight Arrow Connector 4">
            <a:extLst>
              <a:ext uri="{FF2B5EF4-FFF2-40B4-BE49-F238E27FC236}">
                <a16:creationId xmlns:a16="http://schemas.microsoft.com/office/drawing/2014/main" id="{937C2296-CC29-4804-86AA-E9B355B87954}"/>
              </a:ext>
            </a:extLst>
          </p:cNvPr>
          <p:cNvCxnSpPr>
            <a:cxnSpLocks/>
          </p:cNvCxnSpPr>
          <p:nvPr/>
        </p:nvCxnSpPr>
        <p:spPr>
          <a:xfrm flipH="1">
            <a:off x="7894679" y="4452935"/>
            <a:ext cx="862208" cy="54517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7" name="Picture 6" descr="A close up of a device&#10;&#10;Description automatically generated">
            <a:extLst>
              <a:ext uri="{FF2B5EF4-FFF2-40B4-BE49-F238E27FC236}">
                <a16:creationId xmlns:a16="http://schemas.microsoft.com/office/drawing/2014/main" id="{C4787A8C-9BCD-41A4-BBCB-20CC65AC9AFC}"/>
              </a:ext>
            </a:extLst>
          </p:cNvPr>
          <p:cNvPicPr>
            <a:picLocks noChangeAspect="1"/>
          </p:cNvPicPr>
          <p:nvPr/>
        </p:nvPicPr>
        <p:blipFill>
          <a:blip r:embed="rId3"/>
          <a:stretch>
            <a:fillRect/>
          </a:stretch>
        </p:blipFill>
        <p:spPr>
          <a:xfrm rot="5400000">
            <a:off x="2389617" y="4317144"/>
            <a:ext cx="2214881" cy="1661162"/>
          </a:xfrm>
          <a:prstGeom prst="rect">
            <a:avLst/>
          </a:prstGeom>
        </p:spPr>
      </p:pic>
      <p:pic>
        <p:nvPicPr>
          <p:cNvPr id="9" name="Picture 8" descr="A close up of a phone&#10;&#10;Description automatically generated">
            <a:extLst>
              <a:ext uri="{FF2B5EF4-FFF2-40B4-BE49-F238E27FC236}">
                <a16:creationId xmlns:a16="http://schemas.microsoft.com/office/drawing/2014/main" id="{0D8E9396-4227-41DD-B04D-41C48ADE9589}"/>
              </a:ext>
            </a:extLst>
          </p:cNvPr>
          <p:cNvPicPr>
            <a:picLocks noChangeAspect="1"/>
          </p:cNvPicPr>
          <p:nvPr/>
        </p:nvPicPr>
        <p:blipFill>
          <a:blip r:embed="rId4"/>
          <a:stretch>
            <a:fillRect/>
          </a:stretch>
        </p:blipFill>
        <p:spPr>
          <a:xfrm rot="5400000" flipV="1">
            <a:off x="4450351" y="4317141"/>
            <a:ext cx="2214883" cy="1661163"/>
          </a:xfrm>
          <a:prstGeom prst="rect">
            <a:avLst/>
          </a:prstGeom>
        </p:spPr>
      </p:pic>
      <p:cxnSp>
        <p:nvCxnSpPr>
          <p:cNvPr id="10" name="Straight Arrow Connector 9">
            <a:extLst>
              <a:ext uri="{FF2B5EF4-FFF2-40B4-BE49-F238E27FC236}">
                <a16:creationId xmlns:a16="http://schemas.microsoft.com/office/drawing/2014/main" id="{E4086908-05D7-46A2-AD86-6C1490405407}"/>
              </a:ext>
            </a:extLst>
          </p:cNvPr>
          <p:cNvCxnSpPr>
            <a:cxnSpLocks/>
          </p:cNvCxnSpPr>
          <p:nvPr/>
        </p:nvCxnSpPr>
        <p:spPr>
          <a:xfrm flipH="1">
            <a:off x="5550715" y="4040281"/>
            <a:ext cx="862208" cy="54517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CF2874E-15E3-40B1-AB5B-A135233EF7E3}"/>
              </a:ext>
            </a:extLst>
          </p:cNvPr>
          <p:cNvCxnSpPr>
            <a:cxnSpLocks/>
          </p:cNvCxnSpPr>
          <p:nvPr/>
        </p:nvCxnSpPr>
        <p:spPr>
          <a:xfrm flipH="1">
            <a:off x="3514220" y="4180348"/>
            <a:ext cx="862208" cy="54517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5961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41836-1D7A-4337-A876-A5EE495638E1}"/>
              </a:ext>
            </a:extLst>
          </p:cNvPr>
          <p:cNvSpPr>
            <a:spLocks noGrp="1"/>
          </p:cNvSpPr>
          <p:nvPr>
            <p:ph type="title"/>
          </p:nvPr>
        </p:nvSpPr>
        <p:spPr/>
        <p:txBody>
          <a:bodyPr/>
          <a:lstStyle/>
          <a:p>
            <a:r>
              <a:rPr lang="en-US" dirty="0"/>
              <a:t>At the meeting – Script to begin Meeting</a:t>
            </a:r>
          </a:p>
        </p:txBody>
      </p:sp>
      <p:sp>
        <p:nvSpPr>
          <p:cNvPr id="3" name="Content Placeholder 2">
            <a:extLst>
              <a:ext uri="{FF2B5EF4-FFF2-40B4-BE49-F238E27FC236}">
                <a16:creationId xmlns:a16="http://schemas.microsoft.com/office/drawing/2014/main" id="{2193FB7D-6966-479E-90F4-9AE115A44A72}"/>
              </a:ext>
            </a:extLst>
          </p:cNvPr>
          <p:cNvSpPr>
            <a:spLocks noGrp="1"/>
          </p:cNvSpPr>
          <p:nvPr>
            <p:ph idx="1"/>
          </p:nvPr>
        </p:nvSpPr>
        <p:spPr>
          <a:xfrm>
            <a:off x="581192" y="1979802"/>
            <a:ext cx="11029615" cy="4447502"/>
          </a:xfrm>
        </p:spPr>
        <p:txBody>
          <a:bodyPr>
            <a:normAutofit lnSpcReduction="10000"/>
          </a:bodyPr>
          <a:lstStyle/>
          <a:p>
            <a:pPr marL="0" indent="0">
              <a:buNone/>
            </a:pPr>
            <a:endParaRPr lang="en-US" dirty="0"/>
          </a:p>
          <a:p>
            <a:r>
              <a:rPr lang="en-US" dirty="0"/>
              <a:t>To begin the meeting, the LEA will read aloud the following script:</a:t>
            </a:r>
          </a:p>
          <a:p>
            <a:pPr lvl="1"/>
            <a:r>
              <a:rPr lang="en-US" sz="1800" b="0" i="1" u="none" strike="noStrike" dirty="0">
                <a:solidFill>
                  <a:srgbClr val="2F5496"/>
                </a:solidFill>
                <a:effectLst/>
                <a:latin typeface="Calibri" panose="020F0502020204030204" pitchFamily="34" charset="0"/>
              </a:rPr>
              <a:t>Welcome to today’s IEP meeting for</a:t>
            </a:r>
            <a:r>
              <a:rPr lang="en-US" sz="1800" b="0" i="0" u="none" strike="noStrike" dirty="0">
                <a:solidFill>
                  <a:srgbClr val="2F5496"/>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[NAME OF CHILD]. </a:t>
            </a:r>
          </a:p>
          <a:p>
            <a:pPr lvl="1"/>
            <a:r>
              <a:rPr lang="en-US" sz="1800" b="0" i="1" u="none" strike="noStrike" dirty="0">
                <a:solidFill>
                  <a:srgbClr val="2F5496"/>
                </a:solidFill>
                <a:effectLst/>
                <a:latin typeface="Calibri" panose="020F0502020204030204" pitchFamily="34" charset="0"/>
              </a:rPr>
              <a:t>Today is</a:t>
            </a:r>
            <a:r>
              <a:rPr lang="en-US" sz="1800" b="0" i="0" u="none" strike="noStrike" dirty="0">
                <a:solidFill>
                  <a:srgbClr val="2F5496"/>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[STATE THE DATE AND TIME].</a:t>
            </a:r>
          </a:p>
          <a:p>
            <a:pPr lvl="1"/>
            <a:r>
              <a:rPr lang="en-US" sz="1800" b="0" i="1" u="none" strike="noStrike" dirty="0">
                <a:solidFill>
                  <a:srgbClr val="2F5496"/>
                </a:solidFill>
                <a:effectLst/>
                <a:latin typeface="Calibri" panose="020F0502020204030204" pitchFamily="34" charset="0"/>
              </a:rPr>
              <a:t>My name is</a:t>
            </a:r>
            <a:r>
              <a:rPr lang="en-US" sz="1800" b="0" i="0" u="none" strike="noStrike" dirty="0">
                <a:solidFill>
                  <a:srgbClr val="2F5496"/>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[STATE NAME] </a:t>
            </a:r>
            <a:r>
              <a:rPr lang="en-US" sz="1800" b="0" i="1" u="none" strike="noStrike" dirty="0">
                <a:solidFill>
                  <a:srgbClr val="2F5496"/>
                </a:solidFill>
                <a:effectLst/>
                <a:latin typeface="Calibri" panose="020F0502020204030204" pitchFamily="34" charset="0"/>
              </a:rPr>
              <a:t>and I will be facilitating today’s meeting</a:t>
            </a:r>
            <a:r>
              <a:rPr lang="en-US" sz="1800" b="0" i="0" u="none" strike="noStrike" dirty="0">
                <a:solidFill>
                  <a:srgbClr val="2F5496"/>
                </a:solidFill>
                <a:effectLst/>
                <a:latin typeface="Calibri" panose="020F0502020204030204" pitchFamily="34" charset="0"/>
              </a:rPr>
              <a:t>.</a:t>
            </a:r>
          </a:p>
          <a:p>
            <a:pPr lvl="1"/>
            <a:r>
              <a:rPr lang="en-US" sz="1800" b="0" i="1" u="none" strike="noStrike" dirty="0">
                <a:solidFill>
                  <a:srgbClr val="2F5496"/>
                </a:solidFill>
                <a:effectLst/>
                <a:latin typeface="Calibri" panose="020F0502020204030204" pitchFamily="34" charset="0"/>
              </a:rPr>
              <a:t>This meeting is being recorded at guardian request. </a:t>
            </a:r>
          </a:p>
          <a:p>
            <a:pPr lvl="1"/>
            <a:r>
              <a:rPr lang="en-US" sz="1800" b="0" i="1" u="none" strike="noStrike" dirty="0">
                <a:solidFill>
                  <a:srgbClr val="2F5496"/>
                </a:solidFill>
                <a:effectLst/>
                <a:latin typeface="Calibri" panose="020F0502020204030204" pitchFamily="34" charset="0"/>
              </a:rPr>
              <a:t>At this time, I will ask</a:t>
            </a:r>
            <a:r>
              <a:rPr lang="en-US" sz="1800" b="0" i="0" u="none" strike="noStrike" dirty="0">
                <a:solidFill>
                  <a:srgbClr val="2F5496"/>
                </a:solidFill>
                <a:effectLst/>
                <a:latin typeface="Calibri" panose="020F0502020204030204" pitchFamily="34" charset="0"/>
              </a:rPr>
              <a:t> </a:t>
            </a:r>
            <a:r>
              <a:rPr lang="en-US" sz="1800" b="0" i="0" u="none" strike="noStrike" dirty="0">
                <a:solidFill>
                  <a:srgbClr val="000000"/>
                </a:solidFill>
                <a:effectLst/>
                <a:latin typeface="Calibri" panose="020F0502020204030204" pitchFamily="34" charset="0"/>
              </a:rPr>
              <a:t>[NAME OF GUARDIAN] </a:t>
            </a:r>
            <a:r>
              <a:rPr lang="en-US" sz="1800" b="0" i="1" u="none" strike="noStrike" dirty="0">
                <a:solidFill>
                  <a:srgbClr val="2F5496"/>
                </a:solidFill>
                <a:effectLst/>
                <a:latin typeface="Calibri" panose="020F0502020204030204" pitchFamily="34" charset="0"/>
              </a:rPr>
              <a:t>to confirm that </a:t>
            </a:r>
            <a:r>
              <a:rPr lang="en-US" sz="1800" b="0" u="none" strike="noStrike" dirty="0">
                <a:solidFill>
                  <a:schemeClr val="tx1"/>
                </a:solidFill>
                <a:effectLst/>
                <a:latin typeface="Calibri" panose="020F0502020204030204" pitchFamily="34" charset="0"/>
              </a:rPr>
              <a:t>[he/she/they] </a:t>
            </a:r>
            <a:r>
              <a:rPr lang="en-US" sz="1800" b="0" i="1" u="none" strike="noStrike" dirty="0">
                <a:solidFill>
                  <a:srgbClr val="2F5496"/>
                </a:solidFill>
                <a:effectLst/>
                <a:latin typeface="Calibri" panose="020F0502020204030204" pitchFamily="34" charset="0"/>
              </a:rPr>
              <a:t>has requested that today’s meeting be recorded</a:t>
            </a:r>
            <a:r>
              <a:rPr lang="en-US" sz="1800" b="0" i="1" u="none" strike="noStrike" dirty="0">
                <a:solidFill>
                  <a:srgbClr val="000000"/>
                </a:solidFill>
                <a:effectLst/>
                <a:latin typeface="Calibri" panose="020F0502020204030204" pitchFamily="34" charset="0"/>
              </a:rPr>
              <a:t>.</a:t>
            </a:r>
            <a:endParaRPr lang="en-US" sz="1800" i="1" dirty="0">
              <a:solidFill>
                <a:srgbClr val="000000"/>
              </a:solidFill>
              <a:latin typeface="Noto Sans Symbols"/>
            </a:endParaRPr>
          </a:p>
          <a:p>
            <a:pPr lvl="2"/>
            <a:r>
              <a:rPr lang="en-US" sz="1800" b="0" i="0" u="none" strike="noStrike" dirty="0">
                <a:solidFill>
                  <a:srgbClr val="000000"/>
                </a:solidFill>
                <a:effectLst/>
                <a:latin typeface="Calibri" panose="020F0502020204030204" pitchFamily="34" charset="0"/>
              </a:rPr>
              <a:t>Guardian says yes.</a:t>
            </a:r>
          </a:p>
          <a:p>
            <a:pPr lvl="1"/>
            <a:r>
              <a:rPr lang="en-US" sz="1800" b="0" i="1" u="none" strike="noStrike" dirty="0">
                <a:solidFill>
                  <a:srgbClr val="2F5496"/>
                </a:solidFill>
                <a:effectLst/>
                <a:latin typeface="Calibri" panose="020F0502020204030204" pitchFamily="34" charset="0"/>
              </a:rPr>
              <a:t>At this time, and as a part of the IEP meeting process, we will introduce today’s meeting participants. We will go around and have each meeting participant state their name and role.</a:t>
            </a:r>
            <a:endParaRPr lang="en-US" sz="1800" i="1" dirty="0">
              <a:solidFill>
                <a:srgbClr val="000000"/>
              </a:solidFill>
              <a:latin typeface="Noto Sans Symbols"/>
            </a:endParaRPr>
          </a:p>
          <a:p>
            <a:pPr lvl="2"/>
            <a:r>
              <a:rPr lang="en-US" sz="1800" b="0" i="0" u="none" strike="noStrike" dirty="0">
                <a:solidFill>
                  <a:srgbClr val="000000"/>
                </a:solidFill>
                <a:effectLst/>
                <a:latin typeface="Calibri" panose="020F0502020204030204" pitchFamily="34" charset="0"/>
              </a:rPr>
              <a:t>After introductions, begin the meeting as normal. </a:t>
            </a:r>
            <a:endParaRPr lang="en-US" sz="1800" dirty="0"/>
          </a:p>
          <a:p>
            <a:endParaRPr lang="en-US" dirty="0"/>
          </a:p>
        </p:txBody>
      </p:sp>
    </p:spTree>
    <p:extLst>
      <p:ext uri="{BB962C8B-B14F-4D97-AF65-F5344CB8AC3E}">
        <p14:creationId xmlns:p14="http://schemas.microsoft.com/office/powerpoint/2010/main" val="3958260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41836-1D7A-4337-A876-A5EE495638E1}"/>
              </a:ext>
            </a:extLst>
          </p:cNvPr>
          <p:cNvSpPr>
            <a:spLocks noGrp="1"/>
          </p:cNvSpPr>
          <p:nvPr>
            <p:ph type="title"/>
          </p:nvPr>
        </p:nvSpPr>
        <p:spPr/>
        <p:txBody>
          <a:bodyPr/>
          <a:lstStyle/>
          <a:p>
            <a:r>
              <a:rPr lang="en-US" dirty="0"/>
              <a:t>At the End of meeting – steps to end meeting &amp; Recording</a:t>
            </a:r>
          </a:p>
        </p:txBody>
      </p:sp>
      <p:sp>
        <p:nvSpPr>
          <p:cNvPr id="3" name="Content Placeholder 2">
            <a:extLst>
              <a:ext uri="{FF2B5EF4-FFF2-40B4-BE49-F238E27FC236}">
                <a16:creationId xmlns:a16="http://schemas.microsoft.com/office/drawing/2014/main" id="{2193FB7D-6966-479E-90F4-9AE115A44A72}"/>
              </a:ext>
            </a:extLst>
          </p:cNvPr>
          <p:cNvSpPr>
            <a:spLocks noGrp="1"/>
          </p:cNvSpPr>
          <p:nvPr>
            <p:ph idx="1"/>
          </p:nvPr>
        </p:nvSpPr>
        <p:spPr>
          <a:xfrm>
            <a:off x="581193" y="1929002"/>
            <a:ext cx="11249736" cy="4753152"/>
          </a:xfrm>
        </p:spPr>
        <p:txBody>
          <a:bodyPr>
            <a:normAutofit/>
          </a:bodyPr>
          <a:lstStyle/>
          <a:p>
            <a:r>
              <a:rPr lang="en-US" dirty="0"/>
              <a:t>To end the meeting, the LEA (or other staff member) will read aloud the following script (Note: if you forget to read this at the end, it is okay!):</a:t>
            </a:r>
          </a:p>
          <a:p>
            <a:pPr lvl="1"/>
            <a:r>
              <a:rPr lang="en-US" sz="1800" b="0" i="1" u="none" strike="noStrike" dirty="0">
                <a:solidFill>
                  <a:srgbClr val="2F5496"/>
                </a:solidFill>
                <a:effectLst/>
                <a:latin typeface="Calibri" panose="020F0502020204030204" pitchFamily="34" charset="0"/>
              </a:rPr>
              <a:t>Thank you for attending today’s meeting.  This recording will be stored as part of </a:t>
            </a:r>
            <a:r>
              <a:rPr lang="en-US" sz="1800" b="0" i="0" u="none" strike="noStrike" dirty="0">
                <a:solidFill>
                  <a:srgbClr val="000000"/>
                </a:solidFill>
                <a:effectLst/>
                <a:latin typeface="Calibri" panose="020F0502020204030204" pitchFamily="34" charset="0"/>
              </a:rPr>
              <a:t>[NAME OF CHILD’S] </a:t>
            </a:r>
            <a:r>
              <a:rPr lang="en-US" sz="1800" b="0" i="1" u="none" strike="noStrike" dirty="0">
                <a:solidFill>
                  <a:srgbClr val="2F5496"/>
                </a:solidFill>
                <a:effectLst/>
                <a:latin typeface="Calibri" panose="020F0502020204030204" pitchFamily="34" charset="0"/>
              </a:rPr>
              <a:t>educational record</a:t>
            </a:r>
            <a:r>
              <a:rPr lang="en-US" sz="1800" b="0" i="0" u="none" strike="noStrike" dirty="0">
                <a:solidFill>
                  <a:srgbClr val="2F5496"/>
                </a:solidFill>
                <a:effectLst/>
                <a:latin typeface="Calibri" panose="020F0502020204030204" pitchFamily="34" charset="0"/>
              </a:rPr>
              <a:t>.  </a:t>
            </a:r>
            <a:endParaRPr lang="en-US" sz="1800" i="1" dirty="0">
              <a:solidFill>
                <a:srgbClr val="000000"/>
              </a:solidFill>
              <a:latin typeface="Noto Sans Symbols"/>
            </a:endParaRPr>
          </a:p>
          <a:p>
            <a:pPr lvl="1"/>
            <a:r>
              <a:rPr lang="en-US" sz="1800" b="0" i="1" u="none" strike="noStrike" dirty="0">
                <a:solidFill>
                  <a:srgbClr val="2F5496"/>
                </a:solidFill>
                <a:effectLst/>
                <a:latin typeface="Calibri" panose="020F0502020204030204" pitchFamily="34" charset="0"/>
              </a:rPr>
              <a:t>The finalized IEP the team developed today will be provided to you within 20 days.</a:t>
            </a:r>
            <a:endParaRPr lang="en-US" sz="1800" b="0" i="1" u="none" strike="noStrike" dirty="0">
              <a:solidFill>
                <a:srgbClr val="000000"/>
              </a:solidFill>
              <a:effectLst/>
              <a:latin typeface="Noto Sans Symbols"/>
            </a:endParaRPr>
          </a:p>
          <a:p>
            <a:r>
              <a:rPr lang="en-US" dirty="0"/>
              <a:t>Turn off the recording device (press STOP) to end recording.</a:t>
            </a:r>
          </a:p>
          <a:p>
            <a:endParaRPr lang="en-US" dirty="0"/>
          </a:p>
          <a:p>
            <a:endParaRPr lang="en-US" dirty="0"/>
          </a:p>
          <a:p>
            <a:pPr marL="324000" lvl="1" indent="0">
              <a:buNone/>
            </a:pPr>
            <a:endParaRPr lang="en-US" dirty="0"/>
          </a:p>
        </p:txBody>
      </p:sp>
      <p:pic>
        <p:nvPicPr>
          <p:cNvPr id="4" name="Picture 3" descr="A picture containing electronics, monitor, table, black&#10;&#10;Description automatically generated">
            <a:extLst>
              <a:ext uri="{FF2B5EF4-FFF2-40B4-BE49-F238E27FC236}">
                <a16:creationId xmlns:a16="http://schemas.microsoft.com/office/drawing/2014/main" id="{15CF39E2-AFC3-4EAB-9277-73A5AEAC13CA}"/>
              </a:ext>
            </a:extLst>
          </p:cNvPr>
          <p:cNvPicPr>
            <a:picLocks noChangeAspect="1"/>
          </p:cNvPicPr>
          <p:nvPr/>
        </p:nvPicPr>
        <p:blipFill>
          <a:blip r:embed="rId2"/>
          <a:stretch>
            <a:fillRect/>
          </a:stretch>
        </p:blipFill>
        <p:spPr>
          <a:xfrm rot="5400000">
            <a:off x="8993952" y="4217823"/>
            <a:ext cx="2214881" cy="1661161"/>
          </a:xfrm>
          <a:prstGeom prst="rect">
            <a:avLst/>
          </a:prstGeom>
        </p:spPr>
      </p:pic>
      <p:cxnSp>
        <p:nvCxnSpPr>
          <p:cNvPr id="5" name="Straight Arrow Connector 4">
            <a:extLst>
              <a:ext uri="{FF2B5EF4-FFF2-40B4-BE49-F238E27FC236}">
                <a16:creationId xmlns:a16="http://schemas.microsoft.com/office/drawing/2014/main" id="{FC623ACB-44FF-43C7-BA2F-02A6458E0D9C}"/>
              </a:ext>
            </a:extLst>
          </p:cNvPr>
          <p:cNvCxnSpPr>
            <a:cxnSpLocks/>
          </p:cNvCxnSpPr>
          <p:nvPr/>
        </p:nvCxnSpPr>
        <p:spPr>
          <a:xfrm flipH="1">
            <a:off x="10362845" y="4305578"/>
            <a:ext cx="862208" cy="545174"/>
          </a:xfrm>
          <a:prstGeom prst="straightConnector1">
            <a:avLst/>
          </a:prstGeom>
          <a:ln w="190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9335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5A727-410E-48B4-B46E-C06B3B4EE7B6}"/>
              </a:ext>
            </a:extLst>
          </p:cNvPr>
          <p:cNvSpPr>
            <a:spLocks noGrp="1"/>
          </p:cNvSpPr>
          <p:nvPr>
            <p:ph type="title"/>
          </p:nvPr>
        </p:nvSpPr>
        <p:spPr/>
        <p:txBody>
          <a:bodyPr/>
          <a:lstStyle/>
          <a:p>
            <a:r>
              <a:rPr lang="en-US" dirty="0"/>
              <a:t>After the meeting – IEP/504 Case Manager or school psych responsibilities:</a:t>
            </a:r>
          </a:p>
        </p:txBody>
      </p:sp>
      <p:sp>
        <p:nvSpPr>
          <p:cNvPr id="3" name="Content Placeholder 2">
            <a:extLst>
              <a:ext uri="{FF2B5EF4-FFF2-40B4-BE49-F238E27FC236}">
                <a16:creationId xmlns:a16="http://schemas.microsoft.com/office/drawing/2014/main" id="{63E1CE98-846D-4C54-98B4-84F2CDC05E5F}"/>
              </a:ext>
            </a:extLst>
          </p:cNvPr>
          <p:cNvSpPr>
            <a:spLocks noGrp="1"/>
          </p:cNvSpPr>
          <p:nvPr>
            <p:ph idx="1"/>
          </p:nvPr>
        </p:nvSpPr>
        <p:spPr>
          <a:xfrm>
            <a:off x="581192" y="1934817"/>
            <a:ext cx="11029615" cy="4651513"/>
          </a:xfrm>
        </p:spPr>
        <p:txBody>
          <a:bodyPr>
            <a:normAutofit/>
          </a:bodyPr>
          <a:lstStyle/>
          <a:p>
            <a:r>
              <a:rPr lang="en-US" dirty="0">
                <a:solidFill>
                  <a:schemeClr val="tx1"/>
                </a:solidFill>
                <a:latin typeface="+mj-lt"/>
              </a:rPr>
              <a:t>When the meeting is complete, the case manager/school psychologist will secure the recorder and immediately complete the “Record of Audio Recorded Meeting” document found in SpedTrack Document Library. Upload in SpedTrack to the Attachments Tab (within the IEP/evaluation/504).</a:t>
            </a:r>
          </a:p>
          <a:p>
            <a:r>
              <a:rPr lang="en-US" dirty="0">
                <a:solidFill>
                  <a:schemeClr val="tx1"/>
                </a:solidFill>
                <a:latin typeface="+mj-lt"/>
              </a:rPr>
              <a:t>Within 24 hours, a building staff member will extract the recording from the recorder and place on thumb drive. </a:t>
            </a:r>
            <a:r>
              <a:rPr lang="en-US" sz="1800" b="0" i="0" u="none" strike="noStrike" dirty="0">
                <a:solidFill>
                  <a:schemeClr val="tx1"/>
                </a:solidFill>
                <a:effectLst/>
                <a:latin typeface="+mj-lt"/>
              </a:rPr>
              <a:t>A thumb drive was provided to each building along with the recording device. If you need a replacement, please let Doreen Grubicy know. </a:t>
            </a:r>
          </a:p>
          <a:p>
            <a:pPr lvl="1"/>
            <a:r>
              <a:rPr lang="en-US" b="0" i="0" u="none" strike="noStrike" dirty="0">
                <a:solidFill>
                  <a:schemeClr val="tx1"/>
                </a:solidFill>
                <a:effectLst/>
                <a:latin typeface="+mj-lt"/>
              </a:rPr>
              <a:t>To extract the recording from the device, slide the USB out from the back of the device. Plug into a computer. A window will automatically open with the recording file. Right click and copy the recording. Right click and paste the recording either in a preferred folder or on your Desktop. You can rename the file to the student’s name, date, and type of meeting. Remove the device from the computer. Plug the thumb drive into the computer. A window will automatically open showing the contents of the thumb drive. Copy and paste the recording file onto the thumb drive. Remove the device from the computer.</a:t>
            </a:r>
            <a:endParaRPr lang="en-US" sz="1400" b="0" i="0" u="none" strike="noStrike" dirty="0">
              <a:solidFill>
                <a:schemeClr val="tx1"/>
              </a:solidFill>
              <a:effectLst/>
              <a:latin typeface="+mj-lt"/>
            </a:endParaRPr>
          </a:p>
        </p:txBody>
      </p:sp>
    </p:spTree>
    <p:extLst>
      <p:ext uri="{BB962C8B-B14F-4D97-AF65-F5344CB8AC3E}">
        <p14:creationId xmlns:p14="http://schemas.microsoft.com/office/powerpoint/2010/main" val="2074303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5A727-410E-48B4-B46E-C06B3B4EE7B6}"/>
              </a:ext>
            </a:extLst>
          </p:cNvPr>
          <p:cNvSpPr>
            <a:spLocks noGrp="1"/>
          </p:cNvSpPr>
          <p:nvPr>
            <p:ph type="title"/>
          </p:nvPr>
        </p:nvSpPr>
        <p:spPr/>
        <p:txBody>
          <a:bodyPr/>
          <a:lstStyle/>
          <a:p>
            <a:r>
              <a:rPr lang="en-US" dirty="0"/>
              <a:t>After the meeting – IEP/504 or Special education evaluation Case Manager responsibilities – Cont’d:</a:t>
            </a:r>
          </a:p>
        </p:txBody>
      </p:sp>
      <p:sp>
        <p:nvSpPr>
          <p:cNvPr id="3" name="Content Placeholder 2">
            <a:extLst>
              <a:ext uri="{FF2B5EF4-FFF2-40B4-BE49-F238E27FC236}">
                <a16:creationId xmlns:a16="http://schemas.microsoft.com/office/drawing/2014/main" id="{63E1CE98-846D-4C54-98B4-84F2CDC05E5F}"/>
              </a:ext>
            </a:extLst>
          </p:cNvPr>
          <p:cNvSpPr>
            <a:spLocks noGrp="1"/>
          </p:cNvSpPr>
          <p:nvPr>
            <p:ph idx="1"/>
          </p:nvPr>
        </p:nvSpPr>
        <p:spPr>
          <a:xfrm>
            <a:off x="581192" y="2531166"/>
            <a:ext cx="11029615" cy="2425148"/>
          </a:xfrm>
        </p:spPr>
        <p:txBody>
          <a:bodyPr>
            <a:normAutofit/>
          </a:bodyPr>
          <a:lstStyle/>
          <a:p>
            <a:r>
              <a:rPr lang="en-US" dirty="0">
                <a:solidFill>
                  <a:schemeClr val="tx1"/>
                </a:solidFill>
                <a:latin typeface="+mj-lt"/>
              </a:rPr>
              <a:t>A building representative will bring the thumb drive &amp; completed “Record of Audio Recorded Meeting” document to the Special Services Office or send it through interoffice mail ATTN: Doreen Grubicy.</a:t>
            </a:r>
          </a:p>
          <a:p>
            <a:r>
              <a:rPr lang="en-US" sz="1800" b="0" i="0" u="none" strike="noStrike" dirty="0">
                <a:solidFill>
                  <a:schemeClr val="tx1"/>
                </a:solidFill>
                <a:effectLst/>
                <a:latin typeface="+mj-lt"/>
              </a:rPr>
              <a:t>Doreen will extract the audio recording and return the thumb drive to the building.</a:t>
            </a:r>
          </a:p>
          <a:p>
            <a:r>
              <a:rPr lang="en-US" dirty="0">
                <a:solidFill>
                  <a:schemeClr val="tx1"/>
                </a:solidFill>
                <a:latin typeface="+mj-lt"/>
              </a:rPr>
              <a:t>Audio recordings will be kept on a thumb drive in the Special Services Office at Aslin.</a:t>
            </a:r>
          </a:p>
        </p:txBody>
      </p:sp>
    </p:spTree>
    <p:extLst>
      <p:ext uri="{BB962C8B-B14F-4D97-AF65-F5344CB8AC3E}">
        <p14:creationId xmlns:p14="http://schemas.microsoft.com/office/powerpoint/2010/main" val="155562324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9840</TotalTime>
  <Words>1268</Words>
  <Application>Microsoft Office PowerPoint</Application>
  <PresentationFormat>Widescreen</PresentationFormat>
  <Paragraphs>72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Gill Sans MT</vt:lpstr>
      <vt:lpstr>Noto Sans Symbols</vt:lpstr>
      <vt:lpstr>Wingdings 2</vt:lpstr>
      <vt:lpstr>Dividend</vt:lpstr>
      <vt:lpstr>Audio recording of special education 1ep, evaluation and section 504 meetings</vt:lpstr>
      <vt:lpstr>procedure for guardian to notify district of plan to audio record</vt:lpstr>
      <vt:lpstr>Planning for the meeting</vt:lpstr>
      <vt:lpstr>At the meeting – Tips to run an effective &amp; collaborative meeting</vt:lpstr>
      <vt:lpstr>At the meeting – steps to Record &amp; begin meeting</vt:lpstr>
      <vt:lpstr>At the meeting – Script to begin Meeting</vt:lpstr>
      <vt:lpstr>At the End of meeting – steps to end meeting &amp; Recording</vt:lpstr>
      <vt:lpstr>After the meeting – IEP/504 Case Manager or school psych responsibilities:</vt:lpstr>
      <vt:lpstr>After the meeting – IEP/504 or Special education evaluation Case Manager responsibilities – Cont’d:</vt:lpstr>
      <vt:lpstr>Frequently Asked Questions</vt:lpstr>
      <vt:lpstr>FAQ -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Audio recording of special education 1ep, evaluation and section 504 meetings</dc:title>
  <dc:creator>Liana Vessell</dc:creator>
  <cp:lastModifiedBy>Emily Surapaneni</cp:lastModifiedBy>
  <cp:revision>79</cp:revision>
  <cp:lastPrinted>2020-02-07T16:11:38Z</cp:lastPrinted>
  <dcterms:created xsi:type="dcterms:W3CDTF">2020-01-29T15:28:00Z</dcterms:created>
  <dcterms:modified xsi:type="dcterms:W3CDTF">2023-06-05T13:36:27Z</dcterms:modified>
</cp:coreProperties>
</file>